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80" r:id="rId12"/>
    <p:sldId id="270" r:id="rId13"/>
    <p:sldId id="271" r:id="rId14"/>
    <p:sldId id="281" r:id="rId15"/>
    <p:sldId id="282" r:id="rId16"/>
    <p:sldId id="284" r:id="rId17"/>
    <p:sldId id="272" r:id="rId18"/>
    <p:sldId id="273" r:id="rId19"/>
    <p:sldId id="275" r:id="rId20"/>
    <p:sldId id="283" r:id="rId21"/>
    <p:sldId id="276" r:id="rId22"/>
    <p:sldId id="277" r:id="rId23"/>
    <p:sldId id="279" r:id="rId24"/>
    <p:sldId id="278" r:id="rId25"/>
    <p:sldId id="258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649A-FBDD-417D-B635-827EAC2BB3D8}" type="datetimeFigureOut">
              <a:rPr lang="hu-HU" smtClean="0"/>
              <a:t>2018. nov. 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2B46-FBC0-4848-ADD4-EC0C3E11D4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41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02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72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72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77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9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1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932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0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680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5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33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3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02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97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19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31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24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2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 nov. 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yazat.gov.h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clld.arrabona.e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336" y="1381227"/>
            <a:ext cx="5976664" cy="1872208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u-HU" sz="3600" dirty="0"/>
              <a:t>Mutasd meg magad!</a:t>
            </a:r>
            <a:br>
              <a:rPr lang="hu-HU" sz="3600" dirty="0"/>
            </a:br>
            <a:r>
              <a:rPr lang="hu-HU" sz="2800" dirty="0"/>
              <a:t>TOP-7.1.1-16-H-044-2</a:t>
            </a:r>
          </a:p>
        </p:txBody>
      </p:sp>
      <p:pic>
        <p:nvPicPr>
          <p:cNvPr id="102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  <p:pic>
        <p:nvPicPr>
          <p:cNvPr id="5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6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Minimum egy önállóan támogatható tevékenység megvalósítása kötelező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projekt illeszkedjen a Győri Helyi Közösségi Fejlesztési Stratégia prioritásaihoz, céljaihoz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Nem támogathatók olyan rendezvények, programelemek, amelyek a fejlesztéstől függetlenül is megrendezésre kerülnek, amennyiben mégis beépítésre kerülnek a projektbe már korábban is megrendezett programok, akkor be kell mutatni azok sajátosságait, innovatív elemeit.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szervezett esemény témáját, helyszínét és időpontját a megvalósítást megelőző 30. napig meg kell jelentetni a Győri Helyi Akciócsoport honlapján.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1343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A 3.1.1. pontban meghatározott tevékenységekkel kapcsolatos elvárások: 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a) </a:t>
            </a:r>
            <a:r>
              <a:rPr lang="hu-HU" i="1" dirty="0"/>
              <a:t>Ma még akár informálisan működő, amatőr művészeti csoportok, alkotók színpadi és köztéri fellépéseinek támogatása </a:t>
            </a:r>
            <a:endParaRPr lang="hu-HU" dirty="0"/>
          </a:p>
          <a:p>
            <a:pPr lvl="0"/>
            <a:r>
              <a:rPr lang="hu-HU" dirty="0"/>
              <a:t>játszóhelyszínek és rendezvény megtartására alkalmas helyek kihasználásával </a:t>
            </a:r>
          </a:p>
          <a:p>
            <a:pPr lvl="0"/>
            <a:r>
              <a:rPr lang="hu-HU" dirty="0"/>
              <a:t>profik és amatőrök találkozási lehetőségeinek programjai volt társulati tagok, sportolók, művészek, képzőművészek bevonásával </a:t>
            </a:r>
          </a:p>
          <a:p>
            <a:pPr lvl="0"/>
            <a:r>
              <a:rPr lang="hu-HU" dirty="0"/>
              <a:t>kulturális menedzsment szolgáltatás nyújtása, produkciók, csoportok </a:t>
            </a:r>
            <a:r>
              <a:rPr lang="hu-HU" dirty="0" err="1"/>
              <a:t>mentorálása</a:t>
            </a:r>
            <a:r>
              <a:rPr lang="hu-HU" dirty="0"/>
              <a:t>, szakmai működésének segítése 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68474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/>
              <a:t>b) </a:t>
            </a:r>
            <a:r>
              <a:rPr lang="hu-HU" i="1" dirty="0"/>
              <a:t>Művészeti műhelyek megerősítése, célcsoportjának bővítése a város ma még passzív, peremre szorult tagjai felé </a:t>
            </a:r>
            <a:endParaRPr lang="hu-HU" dirty="0"/>
          </a:p>
          <a:p>
            <a:pPr lvl="0"/>
            <a:r>
              <a:rPr lang="hu-HU" dirty="0"/>
              <a:t>képzőművészeti műhelyek kurzusainak támogatása </a:t>
            </a:r>
          </a:p>
          <a:p>
            <a:pPr lvl="0"/>
            <a:r>
              <a:rPr lang="hu-HU" dirty="0"/>
              <a:t>táncművészeti alkotóműhelyek fejlesztése </a:t>
            </a:r>
          </a:p>
          <a:p>
            <a:pPr lvl="0"/>
            <a:r>
              <a:rPr lang="hu-HU" dirty="0"/>
              <a:t>filmklubok, film alkotóműhelyek elterjesztése </a:t>
            </a:r>
          </a:p>
          <a:p>
            <a:pPr lvl="0"/>
            <a:r>
              <a:rPr lang="hu-HU" dirty="0"/>
              <a:t>egyéb előadó-művészeti csoportok alkotóműhelyeinek támogatása, kreatív gazdasági alkotóműhelyek támogatása 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c) </a:t>
            </a:r>
            <a:r>
              <a:rPr lang="hu-HU" i="1" dirty="0"/>
              <a:t>Tehetséggondozást, pályaorientációt támogató szolgáltatások kialakítása a közösségi terekben </a:t>
            </a:r>
            <a:endParaRPr lang="hu-HU" dirty="0"/>
          </a:p>
          <a:p>
            <a:pPr lvl="0"/>
            <a:r>
              <a:rPr lang="hu-HU" dirty="0"/>
              <a:t>egyetemi és középiskolai toborzási törekvéseket is kielégítő, speciális témájú szakkörök, klubok szervezése </a:t>
            </a:r>
          </a:p>
          <a:p>
            <a:pPr lvl="0"/>
            <a:r>
              <a:rPr lang="hu-HU" dirty="0"/>
              <a:t>tehetség-menedzsment szolgáltatás, rendezvényszervezés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d) Kreatív találkozási fórumok szervezése a ma még egymást nem ismerő győriek számára </a:t>
            </a:r>
          </a:p>
          <a:p>
            <a:pPr lvl="0"/>
            <a:r>
              <a:rPr lang="hu-HU" dirty="0"/>
              <a:t>tematikus találkozók </a:t>
            </a:r>
          </a:p>
          <a:p>
            <a:pPr lvl="0"/>
            <a:r>
              <a:rPr lang="hu-HU" dirty="0"/>
              <a:t>szabadtéri események, akciók szervezése produkciókkal </a:t>
            </a:r>
          </a:p>
          <a:p>
            <a:pPr lvl="0"/>
            <a:r>
              <a:rPr lang="hu-HU" dirty="0"/>
              <a:t>szektorok és generációk közti, kreatív, újszerű, egyedi elemeket tartalmazó találkozások, programsorozatok </a:t>
            </a:r>
          </a:p>
          <a:p>
            <a:pPr>
              <a:spcAft>
                <a:spcPts val="600"/>
              </a:spcAft>
            </a:pPr>
            <a:endParaRPr lang="hu-HU" sz="2400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06260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Mérföldkövek tervezésével kapcsolatos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3000" dirty="0"/>
              <a:t>Legalább 2 és legfeljebb 4 mérföldkő tervezése szükséges</a:t>
            </a:r>
          </a:p>
          <a:p>
            <a:pPr>
              <a:spcAft>
                <a:spcPts val="600"/>
              </a:spcAft>
            </a:pPr>
            <a:r>
              <a:rPr lang="hu-HU" sz="2600" dirty="0"/>
              <a:t>1. mérföldkő: Közbeszerzés lefolytatása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/>
              <a:t>A megvalósításra és/vagy eszközbeszerzésre vonatkozó közbeszerzés lefolytatása, a támogatási szerződés hatályba lépését követő 16 hónapon belül  </a:t>
            </a:r>
          </a:p>
          <a:p>
            <a:pPr>
              <a:spcAft>
                <a:spcPts val="600"/>
              </a:spcAft>
            </a:pPr>
            <a:r>
              <a:rPr lang="hu-HU" sz="2600" dirty="0"/>
              <a:t>2 - 3. mérföldkő: Megvalósítás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/>
              <a:t>Minimum 6 havonta betervezett mérföldkövekkel szükséges jelenteni az előre haladást.</a:t>
            </a:r>
          </a:p>
          <a:p>
            <a:pPr>
              <a:spcAft>
                <a:spcPts val="600"/>
              </a:spcAft>
            </a:pPr>
            <a:r>
              <a:rPr lang="hu-HU" sz="2600" dirty="0"/>
              <a:t>4 mérföldkő: Projektzárás ( a megvalósításra 18 hónap áll rendelkezésre)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6203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60527"/>
              </p:ext>
            </p:extLst>
          </p:nvPr>
        </p:nvGraphicFramePr>
        <p:xfrm>
          <a:off x="827584" y="1743297"/>
          <a:ext cx="7416823" cy="3994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697">
                  <a:extLst>
                    <a:ext uri="{9D8B030D-6E8A-4147-A177-3AD203B41FA5}">
                      <a16:colId xmlns:a16="http://schemas.microsoft.com/office/drawing/2014/main" val="557170058"/>
                    </a:ext>
                  </a:extLst>
                </a:gridCol>
                <a:gridCol w="3546580">
                  <a:extLst>
                    <a:ext uri="{9D8B030D-6E8A-4147-A177-3AD203B41FA5}">
                      <a16:colId xmlns:a16="http://schemas.microsoft.com/office/drawing/2014/main" val="3104458319"/>
                    </a:ext>
                  </a:extLst>
                </a:gridCol>
                <a:gridCol w="2299546">
                  <a:extLst>
                    <a:ext uri="{9D8B030D-6E8A-4147-A177-3AD203B41FA5}">
                      <a16:colId xmlns:a16="http://schemas.microsoft.com/office/drawing/2014/main" val="1274725086"/>
                    </a:ext>
                  </a:extLst>
                </a:gridCol>
              </a:tblGrid>
              <a:tr h="264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Támogatott tevékenység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Meghatározás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Minimumkövetelmények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61193"/>
                  </a:ext>
                </a:extLst>
              </a:tr>
              <a:tr h="1372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Művészeti műhelyfoglalkozás, alkotóműhely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kedvezményezett által szervezett foglalkozások sorozata, mely állandó tagokból álló közösséget alkot. A foglalkozások keretében művészeti, művelődési, kreatív gazdasági ágakban rendszeres tanuló-önképző tevékenységek valósulnak meg, szakértő vezető irányításával, önálló, illetve kollektív problémamegoldással végzett feladatok végrehajtásával.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Minimum létszám: 5 fő/alkalom. Időtartam:6-12 hónap, legalább havi 2 alkalom, alkalmanként minimum 2 óra.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6727016"/>
                  </a:ext>
                </a:extLst>
              </a:tr>
              <a:tr h="984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Szakkör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kedvezményezett által szervezett foglalkozások sorozata, azonos érdeklődésű személyek számára, valamely téma (</a:t>
                      </a:r>
                      <a:r>
                        <a:rPr lang="hu-HU" sz="1000" dirty="0" err="1">
                          <a:effectLst/>
                        </a:rPr>
                        <a:t>pl</a:t>
                      </a:r>
                      <a:r>
                        <a:rPr lang="hu-HU" sz="1000" dirty="0">
                          <a:effectLst/>
                        </a:rPr>
                        <a:t>: vallás, kulturális, sport, művészet, ismeretterjesztés, művelődés, stb.) gyakorlati tevékenységének mélyebb, alaposabb megismerése céljából.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Minimum létszám: 5 fő/alkalom. Időtartam: 6-12 hónap, legalább havi 2 alkalom, alkalmanként minimum 2 óra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3347884"/>
                  </a:ext>
                </a:extLst>
              </a:tr>
              <a:tr h="1372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Klubfoglalkozás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kedvezményezett által szervezett foglalkozások sorozata, hasonló érdeklődésű személyek közösséggé formálásának céljából, jellemzően állandó tagsággal. Kötetlen, elsősorban a résztvevők aktivitására és kezdeményezőkészségére alapozó (</a:t>
                      </a:r>
                      <a:r>
                        <a:rPr lang="hu-HU" sz="1000" dirty="0" err="1">
                          <a:effectLst/>
                        </a:rPr>
                        <a:t>pl</a:t>
                      </a:r>
                      <a:r>
                        <a:rPr lang="hu-HU" sz="1000" dirty="0">
                          <a:effectLst/>
                        </a:rPr>
                        <a:t>: vallás, kulturális, sport, művészet, ismeretterjesztés, művelődés, stb.) foglalkozások megvalósításával.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Minimum létszám: 10 fő/alkalom. Időtartam: 6-12 hónap, legalább havi 2 alkalommal, alkalmanként 2 óra.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0122268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39329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23087"/>
              </p:ext>
            </p:extLst>
          </p:nvPr>
        </p:nvGraphicFramePr>
        <p:xfrm>
          <a:off x="1115616" y="1916832"/>
          <a:ext cx="6984776" cy="3292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200">
                  <a:extLst>
                    <a:ext uri="{9D8B030D-6E8A-4147-A177-3AD203B41FA5}">
                      <a16:colId xmlns:a16="http://schemas.microsoft.com/office/drawing/2014/main" val="1055085919"/>
                    </a:ext>
                  </a:extLst>
                </a:gridCol>
                <a:gridCol w="3339983">
                  <a:extLst>
                    <a:ext uri="{9D8B030D-6E8A-4147-A177-3AD203B41FA5}">
                      <a16:colId xmlns:a16="http://schemas.microsoft.com/office/drawing/2014/main" val="3467517202"/>
                    </a:ext>
                  </a:extLst>
                </a:gridCol>
                <a:gridCol w="2165593">
                  <a:extLst>
                    <a:ext uri="{9D8B030D-6E8A-4147-A177-3AD203B41FA5}">
                      <a16:colId xmlns:a16="http://schemas.microsoft.com/office/drawing/2014/main" val="1220111378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Rendezvény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kedvezményezett által szervezett, önálló, a közösség tagjainak bevonásával, meghatározott célból (</a:t>
                      </a:r>
                      <a:r>
                        <a:rPr lang="hu-HU" sz="1000" dirty="0" err="1">
                          <a:effectLst/>
                        </a:rPr>
                        <a:t>pl</a:t>
                      </a:r>
                      <a:r>
                        <a:rPr lang="hu-HU" sz="1000" dirty="0">
                          <a:effectLst/>
                        </a:rPr>
                        <a:t>: vallás, kulturális, sport, művészet, ismeretterjesztés, művelődés, kreatív gazdaság</a:t>
                      </a:r>
                      <a:r>
                        <a:rPr lang="hu-HU" sz="650" dirty="0">
                          <a:effectLst/>
                        </a:rPr>
                        <a:t>3 </a:t>
                      </a:r>
                      <a:r>
                        <a:rPr lang="hu-HU" sz="1000" dirty="0">
                          <a:effectLst/>
                        </a:rPr>
                        <a:t>stb.), meghatározott helyen, rendszeresen vagy </a:t>
                      </a:r>
                      <a:endParaRPr lang="hu-H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meghatározott időpontban (negyedévente, félévente, évente stb.) megvalósuló nyilvános összejövetel.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Minimum létszám: 25-30 fő/ alkalom. Rendezvény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671859"/>
                  </a:ext>
                </a:extLst>
              </a:tr>
              <a:tr h="1636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Program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A kedvezményezett által szervezett, önálló, a közösség tagjainak bevonásával, meghatározott célból, (</a:t>
                      </a:r>
                      <a:r>
                        <a:rPr lang="hu-HU" sz="1000" dirty="0" err="1">
                          <a:effectLst/>
                        </a:rPr>
                        <a:t>pl</a:t>
                      </a:r>
                      <a:r>
                        <a:rPr lang="hu-HU" sz="1000" dirty="0">
                          <a:effectLst/>
                        </a:rPr>
                        <a:t>: vallás, kulturális, sport, művészet, ismeretterjesztés, művelődés, kreatív gazdaság stb.), meghatározott helyen, rendszeresen megvalósuló több alkalomból álló rendezvénysorozat.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Minimum létszám: 60 fő/alkalom, Program időtartama: minimum 4 alkalom. </a:t>
                      </a:r>
                      <a:endParaRPr lang="hu-H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902873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9029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Indikátorok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419631"/>
              </p:ext>
            </p:extLst>
          </p:nvPr>
        </p:nvGraphicFramePr>
        <p:xfrm>
          <a:off x="1259632" y="1412777"/>
          <a:ext cx="6552728" cy="3179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516">
                  <a:extLst>
                    <a:ext uri="{9D8B030D-6E8A-4147-A177-3AD203B41FA5}">
                      <a16:colId xmlns:a16="http://schemas.microsoft.com/office/drawing/2014/main" val="11292973"/>
                    </a:ext>
                  </a:extLst>
                </a:gridCol>
                <a:gridCol w="614228">
                  <a:extLst>
                    <a:ext uri="{9D8B030D-6E8A-4147-A177-3AD203B41FA5}">
                      <a16:colId xmlns:a16="http://schemas.microsoft.com/office/drawing/2014/main" val="1563960530"/>
                    </a:ext>
                  </a:extLst>
                </a:gridCol>
                <a:gridCol w="1127289">
                  <a:extLst>
                    <a:ext uri="{9D8B030D-6E8A-4147-A177-3AD203B41FA5}">
                      <a16:colId xmlns:a16="http://schemas.microsoft.com/office/drawing/2014/main" val="2139670765"/>
                    </a:ext>
                  </a:extLst>
                </a:gridCol>
                <a:gridCol w="823788">
                  <a:extLst>
                    <a:ext uri="{9D8B030D-6E8A-4147-A177-3AD203B41FA5}">
                      <a16:colId xmlns:a16="http://schemas.microsoft.com/office/drawing/2014/main" val="2552752941"/>
                    </a:ext>
                  </a:extLst>
                </a:gridCol>
                <a:gridCol w="1055026">
                  <a:extLst>
                    <a:ext uri="{9D8B030D-6E8A-4147-A177-3AD203B41FA5}">
                      <a16:colId xmlns:a16="http://schemas.microsoft.com/office/drawing/2014/main" val="1838947658"/>
                    </a:ext>
                  </a:extLst>
                </a:gridCol>
                <a:gridCol w="1091881">
                  <a:extLst>
                    <a:ext uri="{9D8B030D-6E8A-4147-A177-3AD203B41FA5}">
                      <a16:colId xmlns:a16="http://schemas.microsoft.com/office/drawing/2014/main" val="1663763149"/>
                    </a:ext>
                  </a:extLst>
                </a:gridCol>
              </a:tblGrid>
              <a:tr h="328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Indikátor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Alap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Mértékegység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Típus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Célérték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Azonosító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905258"/>
                  </a:ext>
                </a:extLst>
              </a:tr>
              <a:tr h="1496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önkormányzati, ill. társadalmi partnerek vagy nem önkormányzati szervezetek által a HFS keretében tervezett és végrehajtott programok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ESZA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db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OP kimeneti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PO23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596236"/>
                  </a:ext>
                </a:extLst>
              </a:tr>
              <a:tr h="61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Kulturális rendezvények, akciók, </a:t>
                      </a:r>
                      <a:r>
                        <a:rPr lang="hu-HU" sz="1000" dirty="0" err="1">
                          <a:effectLst/>
                        </a:rPr>
                        <a:t>performanszok</a:t>
                      </a:r>
                      <a:r>
                        <a:rPr lang="hu-HU" sz="1000" dirty="0">
                          <a:effectLst/>
                        </a:rPr>
                        <a:t>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db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HKSF eredmény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I_02_01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129693"/>
                  </a:ext>
                </a:extLst>
              </a:tr>
              <a:tr h="74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Rendezvényekben és akciókban résztvevő (35 évnél fiatalabb) önkéntesek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fő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HKSF eredmény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I_02_02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084076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5309944"/>
            <a:ext cx="816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bevont önkéntesek száma minden projekt esetében el kell, hogy érje a 10 főt</a:t>
            </a:r>
          </a:p>
        </p:txBody>
      </p:sp>
    </p:spTree>
    <p:extLst>
      <p:ext uri="{BB962C8B-B14F-4D97-AF65-F5344CB8AC3E}">
        <p14:creationId xmlns:p14="http://schemas.microsoft.com/office/powerpoint/2010/main" val="380142473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Támogatást igénylők 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Helyi önkormányzat (GFO 321)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Helyi önkormányzati költségvetési szerv (GFO 322)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Központi költségvetési szerv (GFO 312)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Önkormányzati vagy önkormányzati többségi tulajdonú gazdasági társaság (GFO 1, 2, 57)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Bevett egyház (GFO 551)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2018.01.01. előtt jogerősen bejegyzett Nonprofit szervezet (GFO 521, 528, 529, 561, 562, 563, 569, 572)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64248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Támogatási kérelem benyújtásának határideje és módja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800" dirty="0"/>
              <a:t>Kérelem benyújtása 2018.11.05.  és 2019.04.30. között 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Szakasz zárás: 2019.01.31.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A támogatási kérelmet 1 elektronikus adathordozón, valamint 1 eredeti papír alapú példányban szükséges benyújtani a Munkaszervezet részére postai úton.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2885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Tartalmi Értékelés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3000" b="1" dirty="0"/>
              <a:t>Értékelési szempontok: (</a:t>
            </a:r>
            <a:r>
              <a:rPr lang="hu-HU" sz="3000" b="1" dirty="0" err="1"/>
              <a:t>max</a:t>
            </a:r>
            <a:r>
              <a:rPr lang="hu-HU" sz="3000" b="1" dirty="0"/>
              <a:t>.: 43 pont)</a:t>
            </a:r>
          </a:p>
          <a:p>
            <a:r>
              <a:rPr lang="hu-HU" sz="2600" dirty="0" err="1"/>
              <a:t>Innovativitás</a:t>
            </a:r>
            <a:endParaRPr lang="hu-HU" sz="2600" dirty="0"/>
          </a:p>
          <a:p>
            <a:r>
              <a:rPr lang="hu-HU" sz="2600" dirty="0"/>
              <a:t>Költséghatékonyság</a:t>
            </a:r>
          </a:p>
          <a:p>
            <a:r>
              <a:rPr lang="hu-HU" sz="2600" dirty="0"/>
              <a:t>A támogatást igénylő együttműködéseinek száma</a:t>
            </a:r>
          </a:p>
          <a:p>
            <a:r>
              <a:rPr lang="hu-HU" sz="2600" dirty="0"/>
              <a:t>A projekt megvalósítási ideje alatt vállalt tevékenységek száma</a:t>
            </a:r>
          </a:p>
          <a:p>
            <a:r>
              <a:rPr lang="hu-HU" sz="2600" dirty="0"/>
              <a:t>A projekt megvalósítási ideje alatt bevont önkéntesek száma</a:t>
            </a:r>
          </a:p>
          <a:p>
            <a:r>
              <a:rPr lang="hu-HU" sz="2600" dirty="0"/>
              <a:t>A projekt népszerűsítése érdekében végzett marketing tevékenységek száma</a:t>
            </a:r>
          </a:p>
          <a:p>
            <a:r>
              <a:rPr lang="hu-HU" sz="2600" dirty="0"/>
              <a:t>A projekt megvalósítási ideje alatt megszólított célcsoportok száma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A támogatási kérelem nem támogatható, amennyiben nem éri el a minimum 21 pontot.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86045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Győri HACS 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Megalakulás: 2016. május 25. 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A Győri Helyi Akciócsoportot 10 tagú konzorcium alkotja szerződés alapján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4 tag önkormányzat, 4 tag civil (nonprofit), 2 tag a vállalkozói szférából – kulturális és közösségi szereplők alkotják a konzorciumot</a:t>
            </a:r>
          </a:p>
          <a:p>
            <a:r>
              <a:rPr lang="hu-HU" sz="2400" dirty="0"/>
              <a:t>Munkaszervezeti feladatokat az </a:t>
            </a:r>
            <a:r>
              <a:rPr lang="hu-HU" sz="2400" dirty="0" err="1"/>
              <a:t>Arrabona</a:t>
            </a:r>
            <a:r>
              <a:rPr lang="hu-HU" sz="2400" dirty="0"/>
              <a:t> EGTC látja el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07842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Költségkorlátok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92241"/>
              </p:ext>
            </p:extLst>
          </p:nvPr>
        </p:nvGraphicFramePr>
        <p:xfrm>
          <a:off x="971600" y="1844824"/>
          <a:ext cx="7272808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37315155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874263684"/>
                    </a:ext>
                  </a:extLst>
                </a:gridCol>
              </a:tblGrid>
              <a:tr h="493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Költségtípus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Maximális mértéke az összes elszámolható költségre vetítve (%)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40017"/>
                  </a:ext>
                </a:extLst>
              </a:tr>
              <a:tr h="477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Projekt előkészítés, tervezés (kivéve közbeszerzési eljárások lefolytatásának költsége)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7%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620603"/>
                  </a:ext>
                </a:extLst>
              </a:tr>
              <a:tr h="66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Közbeszerzési eljárások lefolytatása 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1%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202401"/>
                  </a:ext>
                </a:extLst>
              </a:tr>
              <a:tr h="66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Projektmenedzsment 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2,5%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468027"/>
                  </a:ext>
                </a:extLst>
              </a:tr>
              <a:tr h="745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Tájékoztatás, nyilvánosság biztosítás 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0,5%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844674"/>
                  </a:ext>
                </a:extLst>
              </a:tr>
              <a:tr h="837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 A Felhívás 3.1.2.2. pontja szerinti, önállóan nem támogatható tevékenységek a) – c) pontja tekintetében összesen 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25%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958864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0940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Támogatás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800" dirty="0"/>
              <a:t>Minimum 1 000 000 Ft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Maximum 8 000 000 Ft</a:t>
            </a:r>
          </a:p>
          <a:p>
            <a:pPr>
              <a:spcAft>
                <a:spcPts val="600"/>
              </a:spcAft>
            </a:pPr>
            <a:endParaRPr lang="hu-HU" sz="2800" dirty="0"/>
          </a:p>
          <a:p>
            <a:pPr>
              <a:spcAft>
                <a:spcPts val="600"/>
              </a:spcAft>
            </a:pPr>
            <a:r>
              <a:rPr lang="hu-HU" sz="2800" dirty="0"/>
              <a:t>Támogatás maximális mértéke: Összes elszámolható költség 100 %, de a pénzügyi terv függvényében módosulhat.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31235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Csatolandó mellékletek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Támogatási kérelem adatlap</a:t>
            </a:r>
          </a:p>
          <a:p>
            <a:pPr>
              <a:spcAft>
                <a:spcPts val="600"/>
              </a:spcAft>
            </a:pPr>
            <a:r>
              <a:rPr lang="hu-HU" dirty="0"/>
              <a:t>Megalapozó dokumentum</a:t>
            </a:r>
          </a:p>
          <a:p>
            <a:pPr>
              <a:spcAft>
                <a:spcPts val="600"/>
              </a:spcAft>
            </a:pPr>
            <a:r>
              <a:rPr lang="hu-HU" dirty="0"/>
              <a:t>Együttműködési szándéknyilatkozat</a:t>
            </a:r>
          </a:p>
          <a:p>
            <a:pPr>
              <a:spcAft>
                <a:spcPts val="600"/>
              </a:spcAft>
            </a:pPr>
            <a:r>
              <a:rPr lang="hu-HU" dirty="0"/>
              <a:t>Programterv</a:t>
            </a:r>
          </a:p>
          <a:p>
            <a:pPr>
              <a:spcAft>
                <a:spcPts val="600"/>
              </a:spcAft>
            </a:pPr>
            <a:r>
              <a:rPr lang="hu-HU" dirty="0"/>
              <a:t>Teljes projekt költségvetés</a:t>
            </a:r>
          </a:p>
          <a:p>
            <a:pPr>
              <a:spcAft>
                <a:spcPts val="600"/>
              </a:spcAft>
            </a:pPr>
            <a:r>
              <a:rPr lang="hu-HU" dirty="0"/>
              <a:t>Szándéknyilatkozat projektben való önkéntes részvételről</a:t>
            </a:r>
          </a:p>
          <a:p>
            <a:pPr>
              <a:spcAft>
                <a:spcPts val="600"/>
              </a:spcAft>
            </a:pPr>
            <a:r>
              <a:rPr lang="hu-HU" dirty="0"/>
              <a:t>Nonprofit szervezet esetében a szervezet nyilvántartásba vételét igazoló 30 napnál nem régebbi bírósági kivonat. </a:t>
            </a:r>
          </a:p>
          <a:p>
            <a:pPr>
              <a:spcAft>
                <a:spcPts val="600"/>
              </a:spcAft>
            </a:pPr>
            <a:r>
              <a:rPr lang="hu-HU" dirty="0"/>
              <a:t>Árajánlat 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47354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További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sz="2800" dirty="0">
                <a:hlinkClick r:id="rId3"/>
              </a:rPr>
              <a:t>https://www.palyazat.gov.hu/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>
                <a:hlinkClick r:id="rId4"/>
              </a:rPr>
              <a:t>http://clld.arrabona.eu/</a:t>
            </a:r>
            <a:endParaRPr lang="hu-HU" sz="28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9961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/>
              <a:t>Elérhetőségi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hu-HU" sz="2800" dirty="0"/>
              <a:t>Személyesen ügyfélfogadási időben:</a:t>
            </a:r>
          </a:p>
          <a:p>
            <a:pPr marL="0" indent="0" algn="ctr">
              <a:buNone/>
            </a:pPr>
            <a:r>
              <a:rPr lang="hu-HU" sz="2800" dirty="0"/>
              <a:t>Győr Baross Gábor utca 43.</a:t>
            </a:r>
          </a:p>
          <a:p>
            <a:pPr marL="0" indent="0" algn="ctr">
              <a:buNone/>
            </a:pPr>
            <a:r>
              <a:rPr lang="hu-HU" sz="2800" dirty="0"/>
              <a:t>Hétfő – Csütörtök: 9:00 – 15:00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u-HU" sz="2800" dirty="0"/>
              <a:t>Péntek: 8:00 – 14:00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Telefon:</a:t>
            </a:r>
          </a:p>
          <a:p>
            <a:pPr marL="0" indent="0" algn="ctr">
              <a:buNone/>
            </a:pPr>
            <a:r>
              <a:rPr lang="hu-HU" sz="2400" dirty="0"/>
              <a:t>+36 96/515-636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Email: clldgyor@arrabona.eu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8092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80920" cy="144016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3074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3075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87524" y="3329691"/>
            <a:ext cx="59766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Csányi Péter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Munkaszervezet-vezető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Helyi Közösségi Fejlesztési Stratégia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B3E5309-A0FD-41D6-83DE-1651F53CD3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3" y="1600200"/>
            <a:ext cx="821819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81134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TOP-7.1.1-16-2016-00044 pályázat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Támogatói döntés megszerzése: 2017.08.02.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Projekt megvalósítási időszak: 2017.09.21.-2021.05.31.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750.000.000 Ft támogatás kulturális és közösségi fejlesztésekre</a:t>
            </a:r>
          </a:p>
          <a:p>
            <a:pPr lvl="0"/>
            <a:r>
              <a:rPr lang="hu-HU" sz="2400" dirty="0"/>
              <a:t>Támogatás összetétele:</a:t>
            </a:r>
          </a:p>
          <a:p>
            <a:pPr lvl="3"/>
            <a:r>
              <a:rPr lang="hu-HU" dirty="0"/>
              <a:t>500.000.000 Ft ERFA</a:t>
            </a:r>
          </a:p>
          <a:p>
            <a:pPr lvl="3"/>
            <a:r>
              <a:rPr lang="hu-HU" dirty="0"/>
              <a:t>250.000.000 Ft ESZA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46772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08187" cy="936104"/>
          </a:xfrm>
        </p:spPr>
        <p:txBody>
          <a:bodyPr>
            <a:noAutofit/>
          </a:bodyPr>
          <a:lstStyle/>
          <a:p>
            <a:pPr algn="ctr"/>
            <a:r>
              <a:rPr lang="hu-HU" sz="2800" dirty="0"/>
              <a:t>MUTASD MEG MAGAD! Pályázati felhívás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Lakosság közösségi aktivitásának erősítése</a:t>
            </a:r>
          </a:p>
          <a:p>
            <a:pPr marL="0" indent="0">
              <a:spcAft>
                <a:spcPts val="1200"/>
              </a:spcAft>
              <a:buNone/>
            </a:pPr>
            <a:endParaRPr lang="hu-HU" sz="2400" dirty="0"/>
          </a:p>
          <a:p>
            <a:r>
              <a:rPr lang="hu-HU" sz="2400" b="1" dirty="0"/>
              <a:t>Rendelkezésre álló forrás</a:t>
            </a:r>
            <a:r>
              <a:rPr lang="hu-HU" sz="2400" dirty="0"/>
              <a:t>: 93.750.000 Ft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848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/>
              <a:t>Önállóan</a:t>
            </a:r>
            <a:r>
              <a:rPr lang="hu-HU" sz="2800" dirty="0"/>
              <a:t> </a:t>
            </a:r>
            <a:r>
              <a:rPr lang="hu-HU" dirty="0"/>
              <a:t>támogatható</a:t>
            </a:r>
            <a:r>
              <a:rPr lang="hu-HU" sz="2800" dirty="0"/>
              <a:t> </a:t>
            </a:r>
            <a:r>
              <a:rPr lang="hu-HU" dirty="0"/>
              <a:t>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Közösségi részvételt és a befogadást segítő tevékenységek megvalósítása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Amatőr művészeti csoportok, alkotók színpadi és köztéri fellépéseinek támogatása </a:t>
            </a:r>
            <a:r>
              <a:rPr lang="hu-HU" sz="2000" i="1" dirty="0"/>
              <a:t>(rendezvények, programok, közösségi akciók szervezése, kulturális menedzsment szolgáltatás nyújtása)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Művészeti műhelyek működésének támogatása </a:t>
            </a:r>
            <a:r>
              <a:rPr lang="hu-HU" sz="2000" i="1" dirty="0"/>
              <a:t>(művészeti műhelyfoglalkozás, alkotóműhely, klubfoglalkozás tartása)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Tehetséggondozást, pályaorientációt támogató szolgáltatások kialakítása (klubfoglalkozás, szakkörök tartása, szolgáltatás nyújtás)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Kreatív találkozási fórumok szervezése egymás megismerése céljából (rendezvények szervezése, közösségi akciók, programok, programsorozatok tartása)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23386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000" dirty="0"/>
              <a:t>Kötelezően megvalósítandó,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Kötelező tájékoztatás és nyilvánosság biztosítása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Esélyegyenlőségi és környezetvédelmi szempontok érvényesítése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56518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Választható,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600" dirty="0"/>
              <a:t>Eszközbeszerzés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600" dirty="0"/>
              <a:t>Anyagköltség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600" dirty="0"/>
              <a:t>Marketing tevékenység 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hu-HU" sz="2600" dirty="0"/>
              <a:t>Közbeszerzés lefolytatása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5" name="Jobb oldali kapcsos zárójel 4"/>
          <p:cNvSpPr/>
          <p:nvPr/>
        </p:nvSpPr>
        <p:spPr>
          <a:xfrm>
            <a:off x="4607483" y="2492896"/>
            <a:ext cx="432048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226049" y="2834359"/>
            <a:ext cx="332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3.1.1. a) – b) pontokban foglalt önállóan támogatható tevékenységek lebonyolításához kapcsolódóan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00199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Nem támogatható tevékenységek !!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2200" dirty="0"/>
              <a:t>A pályázati felhívás 3.3 pontjában felsorolt nem támogatható tevékenységek közül a legjelentősebbek: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Olyan tevékenység, amely nem illeszkedik a Győri Helyi Közösségi Fejlesztési Stratégia prioritásaihoz, céljaihoz, intézkedéseihez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Rendezvény esetén nem vehető igénybe támogatás </a:t>
            </a:r>
          </a:p>
          <a:p>
            <a:pPr lvl="1" algn="just">
              <a:spcAft>
                <a:spcPts val="600"/>
              </a:spcAft>
            </a:pPr>
            <a:r>
              <a:rPr lang="hu-HU" sz="1900" dirty="0"/>
              <a:t>kizárólag egy adott gazdasági társaság érdekeinek és termékeinek bemutatását célzó (termékbemutató), kivételt képez a helyi termékek népszerűsítését szolgáló rendezvény, valamint </a:t>
            </a:r>
          </a:p>
          <a:p>
            <a:pPr lvl="1" algn="just">
              <a:spcAft>
                <a:spcPts val="600"/>
              </a:spcAft>
            </a:pPr>
            <a:r>
              <a:rPr lang="hu-HU" sz="1900" dirty="0"/>
              <a:t>politikai célú rendezvényekre. 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Oktatási intézmény funkciójában történő fejlesztése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Szociális szolgáltatás fejlesztése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Egészségügyi szolgáltatás fejlesztése</a:t>
            </a:r>
          </a:p>
          <a:p>
            <a:pPr>
              <a:spcAft>
                <a:spcPts val="600"/>
              </a:spcAft>
            </a:pPr>
            <a:endParaRPr lang="hu-HU" sz="2400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10221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1EB612158487D4B87C4E0B759D1ACDF" ma:contentTypeVersion="6" ma:contentTypeDescription="Új dokumentum létrehozása." ma:contentTypeScope="" ma:versionID="1ea25eb1f7b705844a557adc6c8172ed">
  <xsd:schema xmlns:xsd="http://www.w3.org/2001/XMLSchema" xmlns:xs="http://www.w3.org/2001/XMLSchema" xmlns:p="http://schemas.microsoft.com/office/2006/metadata/properties" xmlns:ns2="478f2fb9-b20f-4ebf-b668-48a9b71652bc" targetNamespace="http://schemas.microsoft.com/office/2006/metadata/properties" ma:root="true" ma:fieldsID="ec7c48ca42f9e98dee81d3f375120fd3" ns2:_="">
    <xsd:import namespace="478f2fb9-b20f-4ebf-b668-48a9b71652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f2fb9-b20f-4ebf-b668-48a9b7165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7BBD8-FCDB-4F1B-B24F-3C849C596C88}"/>
</file>

<file path=customXml/itemProps2.xml><?xml version="1.0" encoding="utf-8"?>
<ds:datastoreItem xmlns:ds="http://schemas.openxmlformats.org/officeDocument/2006/customXml" ds:itemID="{FF483352-E273-4BF4-893E-B04A49E49FFC}"/>
</file>

<file path=customXml/itemProps3.xml><?xml version="1.0" encoding="utf-8"?>
<ds:datastoreItem xmlns:ds="http://schemas.openxmlformats.org/officeDocument/2006/customXml" ds:itemID="{835DA537-86AF-4DBF-B1D6-999790B6F2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1304</Words>
  <Application>Microsoft Office PowerPoint</Application>
  <PresentationFormat>Diavetítés a képernyőre (4:3 oldalarány)</PresentationFormat>
  <Paragraphs>220</Paragraphs>
  <Slides>25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Office-téma</vt:lpstr>
      <vt:lpstr>Mutasd meg magad! TOP-7.1.1-16-H-044-2</vt:lpstr>
      <vt:lpstr>Győri HACS szervezet</vt:lpstr>
      <vt:lpstr>Helyi Közösségi Fejlesztési Stratégia</vt:lpstr>
      <vt:lpstr>TOP-7.1.1-16-2016-00044 pályázat</vt:lpstr>
      <vt:lpstr>MUTASD MEG MAGAD! Pályázati felhívás célja</vt:lpstr>
      <vt:lpstr>Önállóan támogatható tevékenységek</vt:lpstr>
      <vt:lpstr>Kötelezően megvalósítandó, önállóan nem támogatható tevékenységek</vt:lpstr>
      <vt:lpstr>Választható, önállóan nem támogatható tevékenységek</vt:lpstr>
      <vt:lpstr>Nem támogatható tevékenységek !!</vt:lpstr>
      <vt:lpstr>Műszaki és szakmai elvárások I.</vt:lpstr>
      <vt:lpstr>Műszaki és szakmai elvárások II.</vt:lpstr>
      <vt:lpstr>Műszaki szakmai elvárások III.</vt:lpstr>
      <vt:lpstr>Mérföldkövek tervezésével kapcsolatos elvárások</vt:lpstr>
      <vt:lpstr>Egyéb elvárások</vt:lpstr>
      <vt:lpstr>Egyéb elvárások</vt:lpstr>
      <vt:lpstr>Indikátorok</vt:lpstr>
      <vt:lpstr>Támogatást igénylők köre</vt:lpstr>
      <vt:lpstr>Támogatási kérelem benyújtásának határideje és módja</vt:lpstr>
      <vt:lpstr>Tartalmi Értékelés</vt:lpstr>
      <vt:lpstr>Költségkorlátok</vt:lpstr>
      <vt:lpstr>Támogatás mértéke</vt:lpstr>
      <vt:lpstr>Csatolandó mellékletek</vt:lpstr>
      <vt:lpstr>További információk</vt:lpstr>
      <vt:lpstr>Elérhetőségi adatok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Nyáriné Sulyok Renáta</cp:lastModifiedBy>
  <cp:revision>193</cp:revision>
  <cp:lastPrinted>2018-05-24T07:02:27Z</cp:lastPrinted>
  <dcterms:created xsi:type="dcterms:W3CDTF">2014-03-03T11:13:53Z</dcterms:created>
  <dcterms:modified xsi:type="dcterms:W3CDTF">2018-11-07T15:03:35Z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0x01010001EB612158487D4B87C4E0B759D1ACDF</vt:lpwstr>
  </property>
</Properties>
</file>